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58" r:id="rId5"/>
    <p:sldId id="261" r:id="rId6"/>
    <p:sldId id="267" r:id="rId7"/>
    <p:sldId id="259" r:id="rId8"/>
    <p:sldId id="260" r:id="rId9"/>
    <p:sldId id="262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40D59-FE52-49EF-8394-043BFDB4EE1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1738E-82B3-48DA-9CBA-F95DEC51D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Anuria</a:t>
            </a:r>
            <a:r>
              <a:rPr lang="en-US" dirty="0" smtClean="0"/>
              <a:t> – absence of urine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1738E-82B3-48DA-9CBA-F95DEC51D10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usually spends 3-4 hours per</a:t>
            </a:r>
            <a:r>
              <a:rPr lang="en-US" baseline="0" dirty="0" smtClean="0"/>
              <a:t> treatment</a:t>
            </a:r>
            <a:r>
              <a:rPr lang="en-US" dirty="0" smtClean="0"/>
              <a:t> 3 times a week at a dialysis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1738E-82B3-48DA-9CBA-F95DEC51D10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solution is introduced into the peritoneal cavity waste</a:t>
            </a:r>
            <a:r>
              <a:rPr lang="en-US" baseline="0" dirty="0" smtClean="0"/>
              <a:t> products and extra fluid pass form the blood through the peritoneal membrane and into the solution, where it is then removed. So the peritoneal membrane acts like a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1738E-82B3-48DA-9CBA-F95DEC51D10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Kcal: Adequate energy</a:t>
            </a:r>
            <a:r>
              <a:rPr lang="en-US" baseline="0" dirty="0" smtClean="0"/>
              <a:t> intake is important in order to prevent protein being utilized for energy. The National Kidney Foundation has found that energy intake of 35 kcal/kg/day for patients younger than 60 provides adequate calories to prevent excessive protein loss through catabolism and malnutrition</a:t>
            </a:r>
          </a:p>
          <a:p>
            <a:r>
              <a:rPr lang="en-US" baseline="0" dirty="0" smtClean="0"/>
              <a:t>Protein restriction helps kidneys work less which delays progression of disease by controlling uremia</a:t>
            </a:r>
          </a:p>
          <a:p>
            <a:r>
              <a:rPr lang="en-US" baseline="0" dirty="0" smtClean="0"/>
              <a:t>During </a:t>
            </a:r>
            <a:r>
              <a:rPr lang="en-US" baseline="0" dirty="0" err="1" smtClean="0"/>
              <a:t>hemodialysis</a:t>
            </a:r>
            <a:r>
              <a:rPr lang="en-US" baseline="0" dirty="0" smtClean="0"/>
              <a:t> the patient loses some protein, so it is important to prevent protein energy malnutrition</a:t>
            </a:r>
          </a:p>
          <a:p>
            <a:r>
              <a:rPr lang="en-US" baseline="0" dirty="0" smtClean="0"/>
              <a:t>Potassium restriction necessary due to inability to remove potassium – can cause abnormal heart rhythms </a:t>
            </a:r>
          </a:p>
          <a:p>
            <a:r>
              <a:rPr lang="en-US" baseline="0" dirty="0" smtClean="0"/>
              <a:t>Phosphorus restrictions are also due to the inability to remove excess. Excess can lead to </a:t>
            </a:r>
            <a:r>
              <a:rPr lang="en-US" baseline="0" dirty="0" err="1" smtClean="0"/>
              <a:t>hyperphosphatemia</a:t>
            </a:r>
            <a:r>
              <a:rPr lang="en-US" baseline="0" dirty="0" smtClean="0"/>
              <a:t> which can lead to bone problems, low blood calcium, calcification or hardening of tissues and other serious health problems.</a:t>
            </a:r>
          </a:p>
          <a:p>
            <a:r>
              <a:rPr lang="en-US" baseline="0" dirty="0" smtClean="0"/>
              <a:t>Sodium restriction is important in controlling fluid intake, fluid retention, and high blood pressure</a:t>
            </a:r>
          </a:p>
          <a:p>
            <a:r>
              <a:rPr lang="en-US" baseline="0" dirty="0" smtClean="0"/>
              <a:t>Fluid restriction is important because people with CKD don’t urinate often, which causes fluid retention, increased blood pressure, weight gain, and congestive heart failure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1738E-82B3-48DA-9CBA-F95DEC51D10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Lemon juice- sour taste</a:t>
            </a:r>
            <a:r>
              <a:rPr lang="en-US" baseline="0" dirty="0" smtClean="0"/>
              <a:t> will help to quench thirst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1738E-82B3-48DA-9CBA-F95DEC51D10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422A28-9C14-493A-A0F8-70289EE9349D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72E949-7758-499F-B08F-4831543D2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Kidney Disease</a:t>
            </a:r>
            <a:br>
              <a:rPr lang="en-US" dirty="0" smtClean="0"/>
            </a:br>
            <a:r>
              <a:rPr lang="en-US" sz="3600" dirty="0" smtClean="0"/>
              <a:t>(CKD)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Liz Leen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Medical/Surgical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Dialysis</a:t>
            </a:r>
          </a:p>
          <a:p>
            <a:pPr lvl="1"/>
            <a:r>
              <a:rPr lang="en-US" dirty="0" smtClean="0"/>
              <a:t>Peritoneal dialysis – peritoneal cavity is used and a </a:t>
            </a:r>
            <a:r>
              <a:rPr lang="en-US" dirty="0" err="1" smtClean="0"/>
              <a:t>dialysate</a:t>
            </a:r>
            <a:r>
              <a:rPr lang="en-US" dirty="0" smtClean="0"/>
              <a:t> in introduced through a peritoneal catheter</a:t>
            </a:r>
          </a:p>
          <a:p>
            <a:pPr lvl="1"/>
            <a:r>
              <a:rPr lang="en-US" dirty="0" smtClean="0"/>
              <a:t> Can be performed in any clean, well-lit location</a:t>
            </a:r>
          </a:p>
          <a:p>
            <a:pPr lvl="1"/>
            <a:r>
              <a:rPr lang="en-US" dirty="0" smtClean="0"/>
              <a:t>Offers more freedom and flexibility for patient </a:t>
            </a:r>
            <a:endParaRPr lang="en-US" dirty="0"/>
          </a:p>
        </p:txBody>
      </p:sp>
      <p:pic>
        <p:nvPicPr>
          <p:cNvPr id="4" name="Picture 3" descr="paratoneal dialy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038600"/>
            <a:ext cx="26003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Medical/Surgical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Kidney Transplant</a:t>
            </a:r>
          </a:p>
          <a:p>
            <a:pPr lvl="1"/>
            <a:r>
              <a:rPr lang="en-US" dirty="0" smtClean="0"/>
              <a:t>Matches must be immunologically compatible </a:t>
            </a:r>
          </a:p>
          <a:p>
            <a:pPr lvl="1"/>
            <a:r>
              <a:rPr lang="en-US" dirty="0" smtClean="0"/>
              <a:t>After transplant patients put on </a:t>
            </a:r>
            <a:r>
              <a:rPr lang="en-US" dirty="0" err="1" smtClean="0"/>
              <a:t>immunosuppressives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Corticosteroids</a:t>
            </a:r>
          </a:p>
          <a:p>
            <a:pPr lvl="2"/>
            <a:r>
              <a:rPr lang="en-US" dirty="0" smtClean="0"/>
              <a:t>Cyclosporine</a:t>
            </a:r>
          </a:p>
          <a:p>
            <a:pPr lvl="2"/>
            <a:r>
              <a:rPr lang="en-US" dirty="0" err="1" smtClean="0"/>
              <a:t>Tacrolimus</a:t>
            </a:r>
            <a:endParaRPr lang="en-US" dirty="0" smtClean="0"/>
          </a:p>
          <a:p>
            <a:pPr lvl="2"/>
            <a:r>
              <a:rPr lang="en-US" dirty="0" err="1" smtClean="0"/>
              <a:t>Mycophenolate</a:t>
            </a:r>
            <a:r>
              <a:rPr lang="en-US" dirty="0" smtClean="0"/>
              <a:t> </a:t>
            </a:r>
            <a:r>
              <a:rPr lang="en-US" dirty="0" err="1" smtClean="0"/>
              <a:t>mofetil</a:t>
            </a:r>
            <a:endParaRPr lang="en-US" dirty="0" smtClean="0"/>
          </a:p>
          <a:p>
            <a:pPr lvl="2"/>
            <a:r>
              <a:rPr lang="en-US" dirty="0" err="1" smtClean="0"/>
              <a:t>Sirolimus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donor kidn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505200"/>
            <a:ext cx="269557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Nutrition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Nutrition Therapy:</a:t>
            </a:r>
          </a:p>
          <a:p>
            <a:pPr lvl="1"/>
            <a:r>
              <a:rPr lang="en-US" dirty="0" smtClean="0"/>
              <a:t>35 kcal/kg</a:t>
            </a:r>
          </a:p>
          <a:p>
            <a:pPr lvl="1"/>
            <a:r>
              <a:rPr lang="en-US" dirty="0" smtClean="0"/>
              <a:t>1.2 g protein/kg </a:t>
            </a:r>
          </a:p>
          <a:p>
            <a:pPr lvl="2"/>
            <a:r>
              <a:rPr lang="en-US" dirty="0" smtClean="0"/>
              <a:t>Protein restriction help preserve kidney function</a:t>
            </a:r>
          </a:p>
          <a:p>
            <a:pPr lvl="2"/>
            <a:r>
              <a:rPr lang="en-US" dirty="0" smtClean="0"/>
              <a:t>Protein losses during dialysis</a:t>
            </a:r>
          </a:p>
          <a:p>
            <a:pPr lvl="1"/>
            <a:r>
              <a:rPr lang="en-US" dirty="0" smtClean="0"/>
              <a:t>2 g potassium</a:t>
            </a:r>
          </a:p>
          <a:p>
            <a:pPr lvl="1"/>
            <a:r>
              <a:rPr lang="en-US" dirty="0" smtClean="0"/>
              <a:t>1 g phosphorus</a:t>
            </a:r>
          </a:p>
          <a:p>
            <a:pPr lvl="1"/>
            <a:r>
              <a:rPr lang="en-US" dirty="0" smtClean="0"/>
              <a:t>2 g sodium</a:t>
            </a:r>
          </a:p>
          <a:p>
            <a:pPr lvl="1"/>
            <a:r>
              <a:rPr lang="en-US" dirty="0" smtClean="0"/>
              <a:t>1,000 </a:t>
            </a:r>
            <a:r>
              <a:rPr lang="en-US" dirty="0" err="1" smtClean="0"/>
              <a:t>mL</a:t>
            </a:r>
            <a:r>
              <a:rPr lang="en-US" dirty="0" smtClean="0"/>
              <a:t> fluid + urine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Joaquin’s energy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BMI based on edema-free adjusted body weight of 140 (63.6 kg) lbs is 27</a:t>
            </a:r>
          </a:p>
          <a:p>
            <a:endParaRPr lang="en-US" dirty="0" smtClean="0"/>
          </a:p>
          <a:p>
            <a:r>
              <a:rPr lang="en-US" dirty="0" smtClean="0"/>
              <a:t>Energy needs: 2,226 kcal/day</a:t>
            </a:r>
          </a:p>
          <a:p>
            <a:endParaRPr lang="en-US" dirty="0" smtClean="0"/>
          </a:p>
          <a:p>
            <a:r>
              <a:rPr lang="en-US" dirty="0" smtClean="0"/>
              <a:t>Protein requirement: 76.32 g/day</a:t>
            </a:r>
          </a:p>
          <a:p>
            <a:pPr lvl="1"/>
            <a:r>
              <a:rPr lang="en-US" dirty="0" smtClean="0"/>
              <a:t>Should obtain 50% of protein from sources that have high biological value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Self-reported usual diet high in potassium, phosphorus, sodium, and energy</a:t>
            </a:r>
          </a:p>
          <a:p>
            <a:r>
              <a:rPr lang="en-US" dirty="0" smtClean="0"/>
              <a:t>Recent anorexia, nausea, and vomiting has lead to a decrease intake</a:t>
            </a:r>
          </a:p>
          <a:p>
            <a:r>
              <a:rPr lang="en-US" dirty="0" smtClean="0"/>
              <a:t>Elevated serum phosphorus, potassium, </a:t>
            </a:r>
            <a:r>
              <a:rPr lang="en-US" dirty="0" err="1" smtClean="0"/>
              <a:t>creatinine</a:t>
            </a:r>
            <a:r>
              <a:rPr lang="en-US" dirty="0" smtClean="0"/>
              <a:t>, and low GFR</a:t>
            </a:r>
          </a:p>
          <a:p>
            <a:pPr lvl="1"/>
            <a:r>
              <a:rPr lang="en-US" dirty="0" smtClean="0"/>
              <a:t>Stage 4 CKD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PES statements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Altered nutrition-related laboratory values including elevated serum potassium as related to dietary choices high in potassium as evidenced by serum potassium of 5.8 </a:t>
            </a:r>
            <a:r>
              <a:rPr lang="en-US" dirty="0" err="1" smtClean="0"/>
              <a:t>mEq</a:t>
            </a:r>
            <a:r>
              <a:rPr lang="en-US" dirty="0" smtClean="0"/>
              <a:t>/L and self-reported potassium intake of 4.3g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Excessive sodium intake as related to fluid retention and usual intake of foods high in sodium as evidenced by reported intake of 3.3 g of sodium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1</a:t>
            </a:r>
          </a:p>
          <a:p>
            <a:r>
              <a:rPr lang="en-US" dirty="0" smtClean="0"/>
              <a:t>Lower serum potassium to normal range </a:t>
            </a:r>
          </a:p>
          <a:p>
            <a:pPr lvl="1"/>
            <a:r>
              <a:rPr lang="en-US" dirty="0" smtClean="0"/>
              <a:t>Limit dietary potassium to 2 g/day</a:t>
            </a:r>
          </a:p>
          <a:p>
            <a:pPr lvl="1"/>
            <a:r>
              <a:rPr lang="en-US" dirty="0" smtClean="0"/>
              <a:t>Educate on implications on health if excess potassium is consumed</a:t>
            </a:r>
          </a:p>
          <a:p>
            <a:pPr lvl="1"/>
            <a:r>
              <a:rPr lang="en-US" dirty="0" smtClean="0"/>
              <a:t>Educate on foods both high and low in potassium</a:t>
            </a:r>
          </a:p>
          <a:p>
            <a:pPr lvl="1"/>
            <a:r>
              <a:rPr lang="en-US" dirty="0" smtClean="0"/>
              <a:t>Create a sample meal plan to </a:t>
            </a:r>
            <a:r>
              <a:rPr lang="en-US" smtClean="0"/>
              <a:t>help keep dietary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Track potassium dietary intake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 2</a:t>
            </a:r>
          </a:p>
          <a:p>
            <a:r>
              <a:rPr lang="en-US" dirty="0" smtClean="0"/>
              <a:t>Reduce fluid retention gains to acceptable range per dialysis treatment</a:t>
            </a:r>
          </a:p>
          <a:p>
            <a:pPr lvl="1"/>
            <a:r>
              <a:rPr lang="en-US" dirty="0" smtClean="0"/>
              <a:t>Limit dietary sodium to 2 g/day</a:t>
            </a:r>
          </a:p>
          <a:p>
            <a:pPr lvl="1"/>
            <a:r>
              <a:rPr lang="en-US" dirty="0" smtClean="0"/>
              <a:t>Educate on implications on health of consuming excess sodium and fluid intake</a:t>
            </a:r>
          </a:p>
          <a:p>
            <a:pPr lvl="1"/>
            <a:r>
              <a:rPr lang="en-US" dirty="0" smtClean="0"/>
              <a:t>Educate on foods both high and low in sodium and in fluids</a:t>
            </a:r>
          </a:p>
          <a:p>
            <a:pPr lvl="1"/>
            <a:r>
              <a:rPr lang="en-US" dirty="0" smtClean="0"/>
              <a:t>Create a sample meal plan to help keep dietary goals</a:t>
            </a:r>
          </a:p>
          <a:p>
            <a:pPr lvl="1"/>
            <a:r>
              <a:rPr lang="en-US" dirty="0" smtClean="0"/>
              <a:t>Track sodium dietary intake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to Help Control Fluid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Limit high-salt foods</a:t>
            </a:r>
          </a:p>
          <a:p>
            <a:r>
              <a:rPr lang="en-US" dirty="0" smtClean="0"/>
              <a:t>Drink from small glasses and cups</a:t>
            </a:r>
          </a:p>
          <a:p>
            <a:r>
              <a:rPr lang="en-US" dirty="0" smtClean="0"/>
              <a:t>Use sour candy or sugar –free gum to moisten mouth</a:t>
            </a:r>
          </a:p>
          <a:p>
            <a:r>
              <a:rPr lang="en-US" dirty="0" smtClean="0"/>
              <a:t>Add lemon juice to water or ice</a:t>
            </a:r>
          </a:p>
          <a:p>
            <a:r>
              <a:rPr lang="en-US" dirty="0" smtClean="0"/>
              <a:t>Freeze grapes and eat throughout the day</a:t>
            </a:r>
          </a:p>
          <a:p>
            <a:pPr lvl="1"/>
            <a:r>
              <a:rPr lang="en-US" dirty="0" smtClean="0"/>
              <a:t>Counts as a serving of fruit too!!! </a:t>
            </a:r>
          </a:p>
          <a:p>
            <a:r>
              <a:rPr lang="en-US" dirty="0" smtClean="0"/>
              <a:t>Swish very cold water or low alcohol mouthwash in mouth</a:t>
            </a:r>
          </a:p>
          <a:p>
            <a:pPr lvl="1"/>
            <a:r>
              <a:rPr lang="en-US" dirty="0" smtClean="0"/>
              <a:t>Don’t swallow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Monitor/Evaluation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 self-reported adherence to dietary requirements</a:t>
            </a:r>
          </a:p>
          <a:p>
            <a:r>
              <a:rPr lang="en-US" dirty="0" smtClean="0"/>
              <a:t>Monitor self-monitoring ability</a:t>
            </a:r>
          </a:p>
          <a:p>
            <a:pPr lvl="1"/>
            <a:r>
              <a:rPr lang="en-US" dirty="0" smtClean="0"/>
              <a:t>Recording foods and beverages</a:t>
            </a:r>
          </a:p>
          <a:p>
            <a:r>
              <a:rPr lang="en-US" dirty="0" smtClean="0"/>
              <a:t>Monitor mineral intake</a:t>
            </a:r>
          </a:p>
          <a:p>
            <a:pPr lvl="1"/>
            <a:r>
              <a:rPr lang="en-US" dirty="0" smtClean="0"/>
              <a:t>Include potassium and sodium</a:t>
            </a:r>
          </a:p>
          <a:p>
            <a:r>
              <a:rPr lang="en-US" dirty="0" smtClean="0"/>
              <a:t>Monitor oral fluid intake</a:t>
            </a:r>
          </a:p>
          <a:p>
            <a:r>
              <a:rPr lang="en-US" dirty="0" smtClean="0"/>
              <a:t>Monitor electrolyte and renal profile</a:t>
            </a:r>
          </a:p>
          <a:p>
            <a:pPr lvl="1"/>
            <a:r>
              <a:rPr lang="en-US" dirty="0" smtClean="0"/>
              <a:t>Include potassium and sodium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Enez</a:t>
            </a:r>
            <a:r>
              <a:rPr lang="en-US" dirty="0" smtClean="0"/>
              <a:t> Joaquin </a:t>
            </a:r>
          </a:p>
          <a:p>
            <a:pPr lvl="1"/>
            <a:r>
              <a:rPr lang="en-US" dirty="0" smtClean="0"/>
              <a:t>24 y/o Pima Indian </a:t>
            </a:r>
          </a:p>
          <a:p>
            <a:pPr lvl="1"/>
            <a:r>
              <a:rPr lang="en-US" dirty="0" smtClean="0"/>
              <a:t>Diagnosed with T2DM at age 13</a:t>
            </a:r>
          </a:p>
          <a:p>
            <a:pPr lvl="2"/>
            <a:r>
              <a:rPr lang="en-US" dirty="0" smtClean="0"/>
              <a:t>Has not been compliant with prescribed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Progressive decompensation of </a:t>
            </a:r>
          </a:p>
          <a:p>
            <a:pPr lvl="1">
              <a:buNone/>
            </a:pPr>
            <a:r>
              <a:rPr lang="en-US" dirty="0" smtClean="0"/>
              <a:t>	kidney function over past 7 years </a:t>
            </a:r>
          </a:p>
          <a:p>
            <a:pPr lvl="1"/>
            <a:r>
              <a:rPr lang="en-US" dirty="0" smtClean="0"/>
              <a:t>Diagnosed with Stage 3 CKD 2 years ago</a:t>
            </a:r>
          </a:p>
          <a:p>
            <a:pPr lvl="1"/>
            <a:r>
              <a:rPr lang="en-US" dirty="0" smtClean="0"/>
              <a:t>Has developed acute symptoms over past 2 weeks</a:t>
            </a:r>
          </a:p>
          <a:p>
            <a:pPr lvl="2"/>
            <a:r>
              <a:rPr lang="en-US" dirty="0" smtClean="0"/>
              <a:t>GFR is 28 </a:t>
            </a:r>
            <a:r>
              <a:rPr lang="en-US" dirty="0" err="1" smtClean="0"/>
              <a:t>mL</a:t>
            </a:r>
            <a:r>
              <a:rPr lang="en-US" dirty="0" smtClean="0"/>
              <a:t>/min  </a:t>
            </a:r>
            <a:endParaRPr lang="en-US" dirty="0"/>
          </a:p>
        </p:txBody>
      </p:sp>
      <p:pic>
        <p:nvPicPr>
          <p:cNvPr id="4" name="Picture 3" descr="nativeAmerican_f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838200"/>
            <a:ext cx="1905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cure for chronic kidney disease</a:t>
            </a:r>
          </a:p>
          <a:p>
            <a:endParaRPr lang="en-US" dirty="0" smtClean="0"/>
          </a:p>
          <a:p>
            <a:r>
              <a:rPr lang="en-US" dirty="0" smtClean="0"/>
              <a:t>Untreated, it usually worsens to end-stage renal disease</a:t>
            </a:r>
          </a:p>
          <a:p>
            <a:endParaRPr lang="en-US" dirty="0" smtClean="0"/>
          </a:p>
          <a:p>
            <a:r>
              <a:rPr lang="en-US" dirty="0" smtClean="0"/>
              <a:t>Lifelong treatment may control the symptoms of CKD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Anorexia</a:t>
            </a:r>
          </a:p>
          <a:p>
            <a:r>
              <a:rPr lang="en-US" dirty="0" smtClean="0"/>
              <a:t>N/V</a:t>
            </a:r>
          </a:p>
          <a:p>
            <a:r>
              <a:rPr lang="en-US" dirty="0" smtClean="0"/>
              <a:t>4 kg weight gain in past 2 weeks</a:t>
            </a:r>
          </a:p>
          <a:p>
            <a:r>
              <a:rPr lang="en-US" dirty="0" smtClean="0"/>
              <a:t>Edema</a:t>
            </a:r>
          </a:p>
          <a:p>
            <a:pPr lvl="1"/>
            <a:r>
              <a:rPr lang="en-US" dirty="0" smtClean="0"/>
              <a:t>In extremities, face, and eyes</a:t>
            </a:r>
          </a:p>
          <a:p>
            <a:r>
              <a:rPr lang="en-US" dirty="0" smtClean="0"/>
              <a:t>Shortness of breath</a:t>
            </a:r>
          </a:p>
          <a:p>
            <a:r>
              <a:rPr lang="en-US" dirty="0" err="1" smtClean="0"/>
              <a:t>Anuria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Malaise </a:t>
            </a:r>
          </a:p>
          <a:p>
            <a:r>
              <a:rPr lang="en-US" dirty="0" smtClean="0"/>
              <a:t>Muscle cramping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Kidney damage or a decrease in kidney function that lasts over three month</a:t>
            </a:r>
          </a:p>
          <a:p>
            <a:r>
              <a:rPr lang="en-US" dirty="0" smtClean="0"/>
              <a:t>Kidney function measured by the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(GFR)</a:t>
            </a:r>
          </a:p>
          <a:p>
            <a:r>
              <a:rPr lang="en-US" dirty="0" smtClean="0"/>
              <a:t>A GFR less than 60 cc/min/1.73 m2 for more than 3 months indicates CKD</a:t>
            </a:r>
          </a:p>
          <a:p>
            <a:r>
              <a:rPr lang="en-US" dirty="0" smtClean="0"/>
              <a:t>5 stages of disease; GFR indicates which stage a patient is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Stage 1: GFR </a:t>
            </a:r>
            <a:r>
              <a:rPr lang="en-US" u="sng" dirty="0" smtClean="0"/>
              <a:t>&gt;</a:t>
            </a:r>
            <a:r>
              <a:rPr lang="en-US" dirty="0" smtClean="0"/>
              <a:t> 90 </a:t>
            </a:r>
            <a:r>
              <a:rPr lang="en-US" dirty="0" err="1" smtClean="0"/>
              <a:t>mL</a:t>
            </a:r>
            <a:r>
              <a:rPr lang="en-US" dirty="0" smtClean="0"/>
              <a:t>/min/1.73 m²</a:t>
            </a:r>
          </a:p>
          <a:p>
            <a:pPr lvl="1"/>
            <a:r>
              <a:rPr lang="en-US" dirty="0" smtClean="0"/>
              <a:t>Normal or elevated GFR</a:t>
            </a:r>
          </a:p>
          <a:p>
            <a:endParaRPr lang="en-US" dirty="0" smtClean="0"/>
          </a:p>
          <a:p>
            <a:r>
              <a:rPr lang="en-US" dirty="0" smtClean="0"/>
              <a:t>Stage 2: GFR 60-89 (mild)</a:t>
            </a:r>
          </a:p>
          <a:p>
            <a:endParaRPr lang="en-US" dirty="0" smtClean="0"/>
          </a:p>
          <a:p>
            <a:r>
              <a:rPr lang="en-US" dirty="0" smtClean="0"/>
              <a:t>Stage 3: GFR 30-59 (moderate)</a:t>
            </a:r>
          </a:p>
          <a:p>
            <a:endParaRPr lang="en-US" dirty="0" smtClean="0"/>
          </a:p>
          <a:p>
            <a:r>
              <a:rPr lang="en-US" dirty="0" smtClean="0"/>
              <a:t>Stage 4: GFR 15-29 (severe)</a:t>
            </a:r>
          </a:p>
          <a:p>
            <a:endParaRPr lang="en-US" dirty="0" smtClean="0"/>
          </a:p>
          <a:p>
            <a:r>
              <a:rPr lang="en-US" dirty="0" smtClean="0"/>
              <a:t>Stage 5: &lt; 15 (kidney failure)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Joaquin’s GFR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28 </a:t>
            </a:r>
            <a:r>
              <a:rPr lang="en-US" dirty="0" err="1" smtClean="0"/>
              <a:t>mL</a:t>
            </a:r>
            <a:r>
              <a:rPr lang="en-US" dirty="0" smtClean="0"/>
              <a:t>/min</a:t>
            </a:r>
          </a:p>
          <a:p>
            <a:endParaRPr lang="en-US" dirty="0" smtClean="0"/>
          </a:p>
          <a:p>
            <a:r>
              <a:rPr lang="en-US" dirty="0" smtClean="0"/>
              <a:t>Indicates stage 4 of CKD</a:t>
            </a:r>
          </a:p>
          <a:p>
            <a:endParaRPr lang="en-US" dirty="0" smtClean="0"/>
          </a:p>
          <a:p>
            <a:r>
              <a:rPr lang="en-US" dirty="0" smtClean="0"/>
              <a:t>Kidney function is severely diminished</a:t>
            </a:r>
          </a:p>
          <a:p>
            <a:endParaRPr lang="en-US" dirty="0" smtClean="0"/>
          </a:p>
          <a:p>
            <a:r>
              <a:rPr lang="en-US" dirty="0" smtClean="0"/>
              <a:t>Preparing and evaluating for kidney replacement 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common causes of CKD are diabetes and high blood pressure</a:t>
            </a:r>
          </a:p>
          <a:p>
            <a:r>
              <a:rPr lang="en-US" dirty="0" smtClean="0"/>
              <a:t>Other causes: </a:t>
            </a:r>
          </a:p>
          <a:p>
            <a:pPr lvl="1"/>
            <a:r>
              <a:rPr lang="en-US" dirty="0" smtClean="0"/>
              <a:t>Autoimmune diseases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nfection-related diseases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clerotic diseases</a:t>
            </a:r>
          </a:p>
          <a:p>
            <a:pPr lvl="1"/>
            <a:r>
              <a:rPr lang="en-US" dirty="0" smtClean="0"/>
              <a:t>Urinary tract infections</a:t>
            </a:r>
          </a:p>
          <a:p>
            <a:pPr lvl="1"/>
            <a:r>
              <a:rPr lang="en-US" dirty="0" smtClean="0"/>
              <a:t>Cancer </a:t>
            </a:r>
            <a:endParaRPr lang="en-US" dirty="0"/>
          </a:p>
        </p:txBody>
      </p:sp>
      <p:pic>
        <p:nvPicPr>
          <p:cNvPr id="6" name="Content Placeholder 3" descr="diabe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819400"/>
            <a:ext cx="2276475" cy="172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r>
              <a:rPr lang="en-US" dirty="0" smtClean="0"/>
              <a:t>in </a:t>
            </a:r>
            <a:r>
              <a:rPr lang="en-US" dirty="0" err="1" smtClean="0"/>
              <a:t>nephrons</a:t>
            </a:r>
            <a:r>
              <a:rPr lang="en-US" dirty="0" smtClean="0"/>
              <a:t> </a:t>
            </a:r>
            <a:r>
              <a:rPr lang="en-US" dirty="0" smtClean="0"/>
              <a:t> due to high levels of blood glucose from uncontrolled DM</a:t>
            </a:r>
          </a:p>
          <a:p>
            <a:pPr lvl="1"/>
            <a:r>
              <a:rPr lang="en-US" dirty="0" smtClean="0"/>
              <a:t>Starts with the thickening of </a:t>
            </a:r>
            <a:r>
              <a:rPr lang="en-US" dirty="0" err="1" smtClean="0"/>
              <a:t>glomeruli</a:t>
            </a:r>
            <a:r>
              <a:rPr lang="en-US" dirty="0" smtClean="0"/>
              <a:t> and ending in destruction</a:t>
            </a:r>
          </a:p>
          <a:p>
            <a:r>
              <a:rPr lang="en-US" dirty="0" smtClean="0"/>
              <a:t>High levels of sugar in </a:t>
            </a:r>
          </a:p>
          <a:p>
            <a:pPr>
              <a:buNone/>
            </a:pPr>
            <a:r>
              <a:rPr lang="en-US" dirty="0" smtClean="0"/>
              <a:t>blood can also damage </a:t>
            </a:r>
          </a:p>
          <a:p>
            <a:pPr>
              <a:buNone/>
            </a:pPr>
            <a:r>
              <a:rPr lang="en-US" dirty="0" smtClean="0"/>
              <a:t>blood vessels that bring </a:t>
            </a:r>
          </a:p>
          <a:p>
            <a:pPr>
              <a:buNone/>
            </a:pPr>
            <a:r>
              <a:rPr lang="en-US" dirty="0" smtClean="0"/>
              <a:t>oxygen and nutrients to kidneys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glomerul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2004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Medical/Surgical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treat underlying </a:t>
            </a:r>
            <a:r>
              <a:rPr lang="en-US" dirty="0" err="1" smtClean="0"/>
              <a:t>pathophysiology</a:t>
            </a:r>
            <a:r>
              <a:rPr lang="en-US" dirty="0" smtClean="0"/>
              <a:t> to delay progression of disease</a:t>
            </a:r>
          </a:p>
          <a:p>
            <a:pPr lvl="1"/>
            <a:r>
              <a:rPr lang="en-US" dirty="0" smtClean="0"/>
              <a:t>Progression of disease is highly individualized</a:t>
            </a:r>
          </a:p>
          <a:p>
            <a:r>
              <a:rPr lang="en-US" dirty="0" smtClean="0"/>
              <a:t>Dialysis</a:t>
            </a:r>
          </a:p>
          <a:p>
            <a:pPr lvl="1"/>
            <a:r>
              <a:rPr lang="en-US" dirty="0" err="1" smtClean="0"/>
              <a:t>Hemodialysis</a:t>
            </a:r>
            <a:r>
              <a:rPr lang="en-US" dirty="0" smtClean="0"/>
              <a:t> – blood is filtered </a:t>
            </a:r>
          </a:p>
          <a:p>
            <a:pPr lvl="1">
              <a:buNone/>
            </a:pPr>
            <a:r>
              <a:rPr lang="en-US" dirty="0" smtClean="0"/>
              <a:t>outside the body, cleaned, and </a:t>
            </a:r>
          </a:p>
          <a:p>
            <a:pPr lvl="1">
              <a:buNone/>
            </a:pPr>
            <a:r>
              <a:rPr lang="en-US" dirty="0" smtClean="0"/>
              <a:t>then returned to the body</a:t>
            </a:r>
            <a:endParaRPr lang="en-US" dirty="0"/>
          </a:p>
        </p:txBody>
      </p:sp>
      <p:pic>
        <p:nvPicPr>
          <p:cNvPr id="4" name="Picture 3" descr="hemodialy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352800"/>
            <a:ext cx="21621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281</TotalTime>
  <Words>993</Words>
  <Application>Microsoft Office PowerPoint</Application>
  <PresentationFormat>On-screen Show (4:3)</PresentationFormat>
  <Paragraphs>169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Chronic Kidney Disease (CKD)</vt:lpstr>
      <vt:lpstr>Patient</vt:lpstr>
      <vt:lpstr>Symptoms</vt:lpstr>
      <vt:lpstr>CKD</vt:lpstr>
      <vt:lpstr>Diagnostic Measures</vt:lpstr>
      <vt:lpstr>Mrs. Joaquin’s GFR</vt:lpstr>
      <vt:lpstr>Etiology</vt:lpstr>
      <vt:lpstr>Diabetic Kidney Disease</vt:lpstr>
      <vt:lpstr>Medical/Surgical Treatment</vt:lpstr>
      <vt:lpstr>Medical/Surgical Treatment</vt:lpstr>
      <vt:lpstr>Medical/Surgical Treatment</vt:lpstr>
      <vt:lpstr>Medical Nutrition Treatment</vt:lpstr>
      <vt:lpstr>Mrs. Joaquin’s energy needs</vt:lpstr>
      <vt:lpstr>Nutrition Assessment</vt:lpstr>
      <vt:lpstr>Nutrition Diagnosis</vt:lpstr>
      <vt:lpstr>Nutrition Intervention</vt:lpstr>
      <vt:lpstr>Nutrition Intervention</vt:lpstr>
      <vt:lpstr>Tips to Help Control Fluid Intake</vt:lpstr>
      <vt:lpstr>Nutrition Monitor/Evaluation</vt:lpstr>
      <vt:lpstr>Prognosis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Kidney Disease (CKD)</dc:title>
  <dc:creator>Liz</dc:creator>
  <cp:lastModifiedBy>Liz</cp:lastModifiedBy>
  <cp:revision>4</cp:revision>
  <dcterms:created xsi:type="dcterms:W3CDTF">2012-11-27T05:23:57Z</dcterms:created>
  <dcterms:modified xsi:type="dcterms:W3CDTF">2012-11-27T10:05:56Z</dcterms:modified>
</cp:coreProperties>
</file>