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73" r:id="rId15"/>
    <p:sldId id="274" r:id="rId16"/>
    <p:sldId id="269" r:id="rId17"/>
    <p:sldId id="270" r:id="rId18"/>
    <p:sldId id="271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417" autoAdjust="0"/>
  </p:normalViewPr>
  <p:slideViewPr>
    <p:cSldViewPr snapToGrid="0" snapToObjects="1"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8922796333665515E-2"/>
          <c:y val="5.0079239302694097E-2"/>
          <c:w val="0.76088255969846108"/>
          <c:h val="0.8095271846962078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Sheet1!$A$2:$A$4</c:f>
              <c:strCache>
                <c:ptCount val="3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7.2</c:v>
                </c:pt>
                <c:pt idx="1">
                  <c:v>7.3599999999999977</c:v>
                </c:pt>
                <c:pt idx="2">
                  <c:v>7.22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pCO2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Sheet1!$A$2:$A$4</c:f>
              <c:strCache>
                <c:ptCount val="3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CO2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Sheet1!$A$2:$A$4</c:f>
              <c:strCache>
                <c:ptCount val="3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</c:v>
                </c:pt>
                <c:pt idx="1">
                  <c:v>29</c:v>
                </c:pt>
                <c:pt idx="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pO2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Sheet1!$A$2:$A$4</c:f>
              <c:strCache>
                <c:ptCount val="3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56</c:v>
                </c:pt>
                <c:pt idx="1">
                  <c:v>60</c:v>
                </c:pt>
                <c:pt idx="2">
                  <c:v>57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HCO3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38</c:v>
                </c:pt>
                <c:pt idx="1">
                  <c:v>32</c:v>
                </c:pt>
                <c:pt idx="2">
                  <c:v>37</c:v>
                </c:pt>
              </c:numCache>
            </c:numRef>
          </c:val>
        </c:ser>
        <c:marker val="1"/>
        <c:axId val="66375680"/>
        <c:axId val="66377216"/>
      </c:lineChart>
      <c:catAx>
        <c:axId val="66375680"/>
        <c:scaling>
          <c:orientation val="minMax"/>
        </c:scaling>
        <c:axPos val="b"/>
        <c:tickLblPos val="nextTo"/>
        <c:crossAx val="66377216"/>
        <c:crosses val="autoZero"/>
        <c:auto val="1"/>
        <c:lblAlgn val="ctr"/>
        <c:lblOffset val="100"/>
      </c:catAx>
      <c:valAx>
        <c:axId val="66377216"/>
        <c:scaling>
          <c:orientation val="minMax"/>
        </c:scaling>
        <c:axPos val="l"/>
        <c:numFmt formatCode="General" sourceLinked="1"/>
        <c:tickLblPos val="nextTo"/>
        <c:crossAx val="663756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1D635-80C5-2148-BE4A-B3078D46094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938A4-EA60-E641-A91E-D2A97F363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938A4-EA60-E641-A91E-D2A97F3630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E367BD-CD13-EE42-BF42-CD3803653A50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AF106A8-A136-834F-8FE6-ACB125DD2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33" y="3757567"/>
            <a:ext cx="5458968" cy="15950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COPD with Respiratory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884" y="296062"/>
            <a:ext cx="2601680" cy="255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43047"/>
            <a:ext cx="7583488" cy="789031"/>
          </a:xfrm>
        </p:spPr>
        <p:txBody>
          <a:bodyPr/>
          <a:lstStyle/>
          <a:p>
            <a:pPr algn="ctr"/>
            <a:r>
              <a:rPr lang="en-US" dirty="0" smtClean="0"/>
              <a:t>Tube Feedings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15286"/>
          </a:xfrm>
        </p:spPr>
        <p:txBody>
          <a:bodyPr>
            <a:normAutofit/>
          </a:bodyPr>
          <a:lstStyle/>
          <a:p>
            <a:r>
              <a:rPr lang="en-US" dirty="0" smtClean="0"/>
              <a:t>Initiated on Day 2 of admission </a:t>
            </a:r>
          </a:p>
          <a:p>
            <a:pPr lvl="1"/>
            <a:r>
              <a:rPr lang="en-US" dirty="0" err="1" smtClean="0"/>
              <a:t>Isosource</a:t>
            </a:r>
            <a:r>
              <a:rPr lang="en-US" dirty="0" smtClean="0"/>
              <a:t> @ 25 cc/hr continuously over 24 hours</a:t>
            </a:r>
          </a:p>
          <a:p>
            <a:pPr lvl="2"/>
            <a:r>
              <a:rPr lang="en-US" i="1" dirty="0" smtClean="0"/>
              <a:t>Receiving </a:t>
            </a:r>
            <a:r>
              <a:rPr lang="en-US" b="1" i="1" dirty="0" smtClean="0"/>
              <a:t>720 calories </a:t>
            </a:r>
            <a:r>
              <a:rPr lang="en-US" i="1" dirty="0" smtClean="0"/>
              <a:t>and </a:t>
            </a:r>
            <a:r>
              <a:rPr lang="en-US" b="1" i="1" dirty="0" smtClean="0"/>
              <a:t>25.8 grams </a:t>
            </a:r>
            <a:r>
              <a:rPr lang="en-US" i="1" dirty="0" smtClean="0"/>
              <a:t>of protein per day</a:t>
            </a:r>
          </a:p>
          <a:p>
            <a:r>
              <a:rPr lang="en-US" dirty="0" smtClean="0"/>
              <a:t>High gastric residuals led to discontinued use of </a:t>
            </a:r>
            <a:r>
              <a:rPr lang="en-US" dirty="0" err="1" smtClean="0"/>
              <a:t>enteral</a:t>
            </a:r>
            <a:r>
              <a:rPr lang="en-US" dirty="0" smtClean="0"/>
              <a:t> feeding and initiation of peripheral </a:t>
            </a:r>
            <a:r>
              <a:rPr lang="en-US" dirty="0" err="1" smtClean="0"/>
              <a:t>parenteral</a:t>
            </a:r>
            <a:r>
              <a:rPr lang="en-US" dirty="0" smtClean="0"/>
              <a:t> nutrition (PPN)</a:t>
            </a:r>
          </a:p>
          <a:p>
            <a:r>
              <a:rPr lang="en-US" dirty="0" smtClean="0"/>
              <a:t>PPN @ 100 cc/hr </a:t>
            </a:r>
          </a:p>
          <a:p>
            <a:pPr lvl="1"/>
            <a:r>
              <a:rPr lang="en-US" dirty="0" err="1" smtClean="0"/>
              <a:t>ProcalAmine</a:t>
            </a:r>
            <a:r>
              <a:rPr lang="en-US" dirty="0" smtClean="0"/>
              <a:t> – </a:t>
            </a:r>
            <a:r>
              <a:rPr lang="en-US" b="1" i="1" dirty="0" smtClean="0"/>
              <a:t>3% glycerin, 3% amino acids </a:t>
            </a:r>
          </a:p>
          <a:p>
            <a:pPr lvl="2"/>
            <a:r>
              <a:rPr lang="en-US" i="1" dirty="0" smtClean="0"/>
              <a:t>Receiving </a:t>
            </a:r>
            <a:r>
              <a:rPr lang="en-US" b="1" i="1" dirty="0" smtClean="0"/>
              <a:t>312 calories </a:t>
            </a:r>
            <a:r>
              <a:rPr lang="en-US" i="1" dirty="0" smtClean="0"/>
              <a:t>and </a:t>
            </a:r>
            <a:r>
              <a:rPr lang="en-US" b="1" i="1" dirty="0" smtClean="0"/>
              <a:t>69.6 grams </a:t>
            </a:r>
            <a:r>
              <a:rPr lang="en-US" i="1" dirty="0" smtClean="0"/>
              <a:t>of protein per day</a:t>
            </a:r>
          </a:p>
          <a:p>
            <a:pPr lvl="1"/>
            <a:r>
              <a:rPr lang="en-US" dirty="0" smtClean="0"/>
              <a:t>Regular IV at D5 ½ NS at TKO was discontinued  </a:t>
            </a:r>
          </a:p>
          <a:p>
            <a:endParaRPr lang="en-US" i="1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2">
              <a:buFont typeface="Courier New"/>
              <a:buChar char="o"/>
            </a:pPr>
            <a:endParaRPr lang="en-US" dirty="0" smtClean="0"/>
          </a:p>
          <a:p>
            <a:pPr>
              <a:buFont typeface="Courier New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10352"/>
            <a:ext cx="7583488" cy="685653"/>
          </a:xfrm>
        </p:spPr>
        <p:txBody>
          <a:bodyPr/>
          <a:lstStyle/>
          <a:p>
            <a:pPr algn="ctr"/>
            <a:r>
              <a:rPr lang="en-US" dirty="0" smtClean="0"/>
              <a:t>Tube Feedings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58300"/>
          </a:xfrm>
        </p:spPr>
        <p:txBody>
          <a:bodyPr>
            <a:normAutofit/>
          </a:bodyPr>
          <a:lstStyle/>
          <a:p>
            <a:r>
              <a:rPr lang="en-US" dirty="0" smtClean="0"/>
              <a:t>Day 4: </a:t>
            </a:r>
            <a:r>
              <a:rPr lang="en-US" dirty="0" err="1" smtClean="0"/>
              <a:t>Enteral</a:t>
            </a:r>
            <a:r>
              <a:rPr lang="en-US" dirty="0" smtClean="0"/>
              <a:t> feeds restarted @ 25 cc/hr, increased to 50 cc/hr after 12 hours</a:t>
            </a:r>
          </a:p>
          <a:p>
            <a:pPr lvl="1"/>
            <a:r>
              <a:rPr lang="en-US" dirty="0" err="1" smtClean="0"/>
              <a:t>ProcalAmine</a:t>
            </a:r>
            <a:r>
              <a:rPr lang="en-US" dirty="0" smtClean="0"/>
              <a:t> also continued @ 100 cc/hr </a:t>
            </a:r>
          </a:p>
          <a:p>
            <a:pPr lvl="1"/>
            <a:r>
              <a:rPr lang="en-US" dirty="0" smtClean="0"/>
              <a:t>Total Energy Intake: </a:t>
            </a:r>
            <a:r>
              <a:rPr lang="en-US" b="1" dirty="0" smtClean="0"/>
              <a:t>1,712 calories – excessive </a:t>
            </a:r>
          </a:p>
          <a:p>
            <a:r>
              <a:rPr lang="en-US" dirty="0" smtClean="0"/>
              <a:t>Respiratory status became worse on Day 5; </a:t>
            </a:r>
            <a:r>
              <a:rPr lang="en-US" dirty="0" err="1" smtClean="0"/>
              <a:t>ProcalAmine</a:t>
            </a:r>
            <a:r>
              <a:rPr lang="en-US" dirty="0" smtClean="0"/>
              <a:t> was discontinued</a:t>
            </a:r>
          </a:p>
          <a:p>
            <a:r>
              <a:rPr lang="en-US" dirty="0" err="1" smtClean="0"/>
              <a:t>Enteral</a:t>
            </a:r>
            <a:r>
              <a:rPr lang="en-US" dirty="0" smtClean="0"/>
              <a:t> feedings continued until Day 8</a:t>
            </a:r>
          </a:p>
          <a:p>
            <a:r>
              <a:rPr lang="en-US" dirty="0" smtClean="0"/>
              <a:t>Patient weaned from ventilator Day 8</a:t>
            </a:r>
          </a:p>
          <a:p>
            <a:r>
              <a:rPr lang="en-US" dirty="0" smtClean="0"/>
              <a:t>Discharged on Day 11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301" y="4107995"/>
            <a:ext cx="2732410" cy="24461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Lab Values:</a:t>
            </a:r>
            <a:br>
              <a:rPr lang="en-US" dirty="0" smtClean="0"/>
            </a:br>
            <a:r>
              <a:rPr lang="en-US" dirty="0" smtClean="0"/>
              <a:t>Arterial Blood Gases (</a:t>
            </a:r>
            <a:r>
              <a:rPr lang="en-US" dirty="0" err="1" smtClean="0"/>
              <a:t>ABGs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9464" y="1949450"/>
          <a:ext cx="7583487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63122"/>
            <a:ext cx="7583488" cy="9676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Nutrition Therapy:</a:t>
            </a:r>
            <a:br>
              <a:rPr lang="en-US" dirty="0" smtClean="0"/>
            </a:br>
            <a:r>
              <a:rPr lang="en-US" dirty="0" smtClean="0"/>
              <a:t>Nutrition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/>
          </a:p>
          <a:p>
            <a:pPr>
              <a:buNone/>
            </a:pPr>
            <a:r>
              <a:rPr lang="en-US" sz="3000" dirty="0" smtClean="0">
                <a:ea typeface="ＭＳ Ｐゴシック" pitchFamily="-108" charset="-128"/>
              </a:rPr>
              <a:t>	Excessive intake from </a:t>
            </a:r>
            <a:r>
              <a:rPr lang="en-US" sz="3000" dirty="0" err="1" smtClean="0">
                <a:ea typeface="ＭＳ Ｐゴシック" pitchFamily="-108" charset="-128"/>
              </a:rPr>
              <a:t>enteral/parenteral</a:t>
            </a:r>
            <a:r>
              <a:rPr lang="en-US" sz="3000" dirty="0" smtClean="0">
                <a:ea typeface="ＭＳ Ｐゴシック" pitchFamily="-108" charset="-128"/>
              </a:rPr>
              <a:t> nutrition related to excessive energy intake as evidenced by elevated CO</a:t>
            </a:r>
            <a:r>
              <a:rPr lang="en-US" sz="3000" baseline="-25000" dirty="0" smtClean="0">
                <a:ea typeface="ＭＳ Ｐゴシック" pitchFamily="-108" charset="-128"/>
              </a:rPr>
              <a:t>2</a:t>
            </a:r>
            <a:r>
              <a:rPr lang="en-US" sz="3000" dirty="0" smtClean="0">
                <a:ea typeface="ＭＳ Ｐゴシック" pitchFamily="-108" charset="-128"/>
              </a:rPr>
              <a:t> levels and an increased RQ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Medical Nutrition Therapy:</a:t>
            </a:r>
            <a:br>
              <a:rPr lang="en-US" dirty="0" smtClean="0"/>
            </a:br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-108" charset="-128"/>
              </a:rPr>
              <a:t>Initiate EN or PN (ND-2.1)</a:t>
            </a:r>
          </a:p>
          <a:p>
            <a:r>
              <a:rPr lang="en-US" sz="2400" dirty="0" smtClean="0">
                <a:ea typeface="ＭＳ Ｐゴシック" pitchFamily="-108" charset="-128"/>
              </a:rPr>
              <a:t>Modify rate, concentration, composition, or schedule (ND-2.2)</a:t>
            </a:r>
          </a:p>
          <a:p>
            <a:r>
              <a:rPr lang="en-US" sz="2400" dirty="0" smtClean="0">
                <a:ea typeface="ＭＳ Ｐゴシック" pitchFamily="-108" charset="-128"/>
              </a:rPr>
              <a:t>Discontinue EN or PN (ND-2.3)</a:t>
            </a:r>
          </a:p>
          <a:p>
            <a:r>
              <a:rPr lang="en-US" sz="2400" dirty="0" smtClean="0">
                <a:ea typeface="ＭＳ Ｐゴシック" pitchFamily="-108" charset="-128"/>
              </a:rPr>
              <a:t>Priority modification (E-1.2)</a:t>
            </a:r>
          </a:p>
          <a:p>
            <a:r>
              <a:rPr lang="en-US" sz="2400" dirty="0" smtClean="0">
                <a:ea typeface="ＭＳ Ｐゴシック" pitchFamily="-108" charset="-128"/>
              </a:rPr>
              <a:t>Goal setting (C-2.2)</a:t>
            </a:r>
          </a:p>
          <a:p>
            <a:r>
              <a:rPr lang="en-US" sz="2400" dirty="0" smtClean="0">
                <a:ea typeface="ＭＳ Ｐゴシック" pitchFamily="-108" charset="-128"/>
              </a:rPr>
              <a:t>Social support (C-2.5)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Medical Nutrition Therapy:</a:t>
            </a:r>
            <a:br>
              <a:rPr lang="en-US" dirty="0" smtClean="0"/>
            </a:br>
            <a:r>
              <a:rPr lang="en-US" dirty="0" smtClean="0"/>
              <a:t>Monitor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8" charset="-128"/>
              </a:rPr>
              <a:t>Monitor </a:t>
            </a:r>
            <a:r>
              <a:rPr lang="en-US" sz="2400" dirty="0" err="1" smtClean="0">
                <a:ea typeface="ＭＳ Ｐゴシック" pitchFamily="-108" charset="-128"/>
              </a:rPr>
              <a:t>enteral</a:t>
            </a:r>
            <a:r>
              <a:rPr lang="en-US" sz="2400" dirty="0" smtClean="0">
                <a:ea typeface="ＭＳ Ｐゴシック" pitchFamily="-108" charset="-128"/>
              </a:rPr>
              <a:t> feeding tolerance (residuals) &amp; peripheral </a:t>
            </a:r>
            <a:r>
              <a:rPr lang="en-US" sz="2400" dirty="0" err="1" smtClean="0">
                <a:ea typeface="ＭＳ Ｐゴシック" pitchFamily="-108" charset="-128"/>
              </a:rPr>
              <a:t>parenteral</a:t>
            </a:r>
            <a:r>
              <a:rPr lang="en-US" sz="2400" dirty="0" smtClean="0">
                <a:ea typeface="ＭＳ Ｐゴシック" pitchFamily="-108" charset="-128"/>
              </a:rPr>
              <a:t> nutrition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8" charset="-128"/>
              </a:rPr>
              <a:t>Monitor lab values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Arterial blood gases (</a:t>
            </a:r>
            <a:r>
              <a:rPr lang="en-US" dirty="0" err="1" smtClean="0">
                <a:ea typeface="ＭＳ Ｐゴシック" pitchFamily="-108" charset="-128"/>
              </a:rPr>
              <a:t>ABGs</a:t>
            </a:r>
            <a:r>
              <a:rPr lang="en-US" dirty="0" smtClean="0">
                <a:ea typeface="ＭＳ Ｐゴシック" pitchFamily="-108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pH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Blood counts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RQ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Monitor weight gain/loss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1279"/>
            <a:ext cx="7583488" cy="1007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Nutrition Therapy:</a:t>
            </a:r>
            <a:br>
              <a:rPr lang="en-US" dirty="0" smtClean="0"/>
            </a:br>
            <a:r>
              <a:rPr lang="en-US" dirty="0" smtClean="0"/>
              <a:t>D/C Treatment for Mr. </a:t>
            </a:r>
            <a:r>
              <a:rPr lang="en-US" dirty="0" err="1" smtClean="0"/>
              <a:t>Hayato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1528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Prevent further weight loss by eating sufficient calories</a:t>
            </a:r>
          </a:p>
          <a:p>
            <a:r>
              <a:rPr lang="en-US" dirty="0" smtClean="0"/>
              <a:t>Consume a diet rich in antioxidants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fruits, vegetables, and fish helps lower incidence of COPD</a:t>
            </a:r>
          </a:p>
          <a:p>
            <a:pPr lvl="1"/>
            <a:r>
              <a:rPr lang="en-US" dirty="0" smtClean="0"/>
              <a:t>Decrease consumption of red meats, refined grains, desserts and </a:t>
            </a:r>
            <a:r>
              <a:rPr lang="en-US" dirty="0" err="1" smtClean="0"/>
              <a:t>french</a:t>
            </a:r>
            <a:r>
              <a:rPr lang="en-US" dirty="0" smtClean="0"/>
              <a:t> fries</a:t>
            </a:r>
          </a:p>
          <a:p>
            <a:r>
              <a:rPr lang="en-US" dirty="0" smtClean="0"/>
              <a:t>Increased consumption of vitamins C, A, and E and beta-carotene to help cope with oxidative damage undergone during exacerbation which depletes concentrations of these vitamins </a:t>
            </a:r>
          </a:p>
          <a:p>
            <a:r>
              <a:rPr lang="en-US" dirty="0" smtClean="0"/>
              <a:t>Monitor phosphate levels for adequacy; crucial for pulmonary function because it is essential for synthesis of ATP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09" y="351279"/>
            <a:ext cx="1681172" cy="10945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Nutrition Therapy:</a:t>
            </a:r>
            <a:br>
              <a:rPr lang="en-US" dirty="0" smtClean="0"/>
            </a:br>
            <a:r>
              <a:rPr lang="en-US" dirty="0" smtClean="0"/>
              <a:t>D/C Treatment for Mr. </a:t>
            </a:r>
            <a:r>
              <a:rPr lang="en-US" dirty="0" err="1" smtClean="0"/>
              <a:t>Hayato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152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Assess calcium and vitamin D intake and ensure adequacy to help prevent osteoporosis</a:t>
            </a:r>
          </a:p>
          <a:p>
            <a:r>
              <a:rPr lang="en-US" dirty="0" smtClean="0"/>
              <a:t>Advise patient to consume good sources of protein and calories, as well as sources that are nutrient dense</a:t>
            </a:r>
          </a:p>
          <a:p>
            <a:r>
              <a:rPr lang="en-US" dirty="0" smtClean="0"/>
              <a:t>Rest before meals to avoid fatigue</a:t>
            </a:r>
          </a:p>
          <a:p>
            <a:r>
              <a:rPr lang="en-US" dirty="0" smtClean="0"/>
              <a:t>Eat smaller, more frequent meals to alleviate feelings of fullness and bloating</a:t>
            </a:r>
          </a:p>
          <a:p>
            <a:r>
              <a:rPr lang="en-US" dirty="0" smtClean="0"/>
              <a:t>Advise exercise, as capable </a:t>
            </a:r>
          </a:p>
          <a:p>
            <a:pPr lvl="1"/>
            <a:r>
              <a:rPr lang="en-US" dirty="0" smtClean="0"/>
              <a:t>Strength/resistance training may help improve skeletal muscle function; skeletal muscle dysfunction is often an indicator of COPD in its advanced stages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60" y="295832"/>
            <a:ext cx="1822815" cy="11867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6811"/>
            <a:ext cx="7583488" cy="641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There is no cure for COPD </a:t>
            </a:r>
          </a:p>
          <a:p>
            <a:r>
              <a:rPr lang="en-US" sz="2600" dirty="0" smtClean="0"/>
              <a:t>Ways to Improve Overall Quality of Life: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Smoking Cessation </a:t>
            </a:r>
          </a:p>
          <a:p>
            <a:pPr lvl="1"/>
            <a:r>
              <a:rPr lang="en-US" sz="2400" dirty="0" smtClean="0"/>
              <a:t>Dietary changes</a:t>
            </a:r>
          </a:p>
          <a:p>
            <a:pPr lvl="1"/>
            <a:r>
              <a:rPr lang="en-US" sz="2400" dirty="0" smtClean="0"/>
              <a:t>Taking medications as directed</a:t>
            </a:r>
          </a:p>
          <a:p>
            <a:pPr lvl="1"/>
            <a:r>
              <a:rPr lang="en-US" sz="2400" dirty="0" smtClean="0"/>
              <a:t>Routine medical care and as needed </a:t>
            </a: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1069"/>
          <a:stretch>
            <a:fillRect/>
          </a:stretch>
        </p:blipFill>
        <p:spPr>
          <a:xfrm>
            <a:off x="5689523" y="4773957"/>
            <a:ext cx="3132040" cy="1751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47" y="4773956"/>
            <a:ext cx="1613163" cy="1620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259" y="4819620"/>
            <a:ext cx="1482703" cy="1779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97425"/>
            <a:ext cx="7583488" cy="694271"/>
          </a:xfrm>
        </p:spPr>
        <p:txBody>
          <a:bodyPr/>
          <a:lstStyle/>
          <a:p>
            <a:pPr algn="ctr"/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314031"/>
            <a:ext cx="7583488" cy="21087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Why are high gastric residuals in tube-fed patients dangerous? 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23391"/>
            <a:ext cx="7583488" cy="697904"/>
          </a:xfrm>
        </p:spPr>
        <p:txBody>
          <a:bodyPr/>
          <a:lstStyle/>
          <a:p>
            <a:pPr algn="ctr"/>
            <a:r>
              <a:rPr lang="en-US" dirty="0" smtClean="0"/>
              <a:t>Patient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Daishi </a:t>
            </a:r>
            <a:r>
              <a:rPr lang="en-US" b="1" dirty="0" err="1" smtClean="0"/>
              <a:t>Hayato</a:t>
            </a:r>
            <a:endParaRPr lang="en-US" b="1" dirty="0" smtClean="0"/>
          </a:p>
          <a:p>
            <a:pPr lvl="1"/>
            <a:r>
              <a:rPr lang="en-US" dirty="0" smtClean="0"/>
              <a:t>Age 65</a:t>
            </a:r>
          </a:p>
          <a:p>
            <a:pPr lvl="1"/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Asian American</a:t>
            </a:r>
          </a:p>
          <a:p>
            <a:pPr lvl="1"/>
            <a:r>
              <a:rPr lang="en-US" dirty="0" smtClean="0"/>
              <a:t>Retired</a:t>
            </a:r>
          </a:p>
          <a:p>
            <a:pPr lvl="1"/>
            <a:r>
              <a:rPr lang="en-US" dirty="0" smtClean="0"/>
              <a:t>Wife and 4 adult children</a:t>
            </a:r>
          </a:p>
          <a:p>
            <a:pPr lvl="1"/>
            <a:r>
              <a:rPr lang="en-US" dirty="0" smtClean="0"/>
              <a:t>Father had lung cancer  </a:t>
            </a:r>
          </a:p>
          <a:p>
            <a:r>
              <a:rPr lang="en-US" b="1" dirty="0" smtClean="0"/>
              <a:t>Primary Diagnosis: </a:t>
            </a:r>
          </a:p>
          <a:p>
            <a:pPr lvl="1">
              <a:buNone/>
            </a:pPr>
            <a:r>
              <a:rPr lang="en-US" i="1" dirty="0" smtClean="0"/>
              <a:t>Acute respiratory distress, COPD, peripheral vascular disease with intermittent </a:t>
            </a:r>
            <a:r>
              <a:rPr lang="en-US" i="1" dirty="0" err="1" smtClean="0"/>
              <a:t>claudication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56" y="1905000"/>
            <a:ext cx="2330998" cy="282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62787"/>
            <a:ext cx="7583488" cy="9165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671664"/>
            <a:ext cx="7583488" cy="27592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" dirty="0" smtClean="0"/>
              <a:t>What primary macronutrient makes it more difficult to wean a patient from a ventilator? </a:t>
            </a:r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3000" dirty="0" smtClean="0"/>
              <a:t>Why?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33588"/>
            <a:ext cx="7583488" cy="927859"/>
          </a:xfrm>
        </p:spPr>
        <p:txBody>
          <a:bodyPr/>
          <a:lstStyle/>
          <a:p>
            <a:pPr algn="ctr"/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982309"/>
            <a:ext cx="7583488" cy="2064971"/>
          </a:xfrm>
        </p:spPr>
        <p:txBody>
          <a:bodyPr/>
          <a:lstStyle/>
          <a:p>
            <a:pPr algn="ctr">
              <a:buNone/>
            </a:pPr>
            <a:r>
              <a:rPr lang="en-US" sz="3000" dirty="0" smtClean="0"/>
              <a:t>What two factors indicated that Mr. </a:t>
            </a:r>
            <a:r>
              <a:rPr lang="en-US" sz="3000" dirty="0" err="1" smtClean="0"/>
              <a:t>Hayato</a:t>
            </a:r>
            <a:r>
              <a:rPr lang="en-US" sz="3000" dirty="0" smtClean="0"/>
              <a:t> was receiving excess nutrition from his </a:t>
            </a:r>
            <a:r>
              <a:rPr lang="en-US" sz="3000" dirty="0" err="1" smtClean="0"/>
              <a:t>parenteral</a:t>
            </a:r>
            <a:r>
              <a:rPr lang="en-US" sz="3000" dirty="0" smtClean="0"/>
              <a:t> and </a:t>
            </a:r>
            <a:r>
              <a:rPr lang="en-US" sz="3000" dirty="0" err="1" smtClean="0"/>
              <a:t>enteral</a:t>
            </a:r>
            <a:r>
              <a:rPr lang="en-US" sz="3000" dirty="0" smtClean="0"/>
              <a:t> feeds?</a:t>
            </a:r>
            <a:endParaRPr lang="en-US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5" y="432504"/>
            <a:ext cx="7583488" cy="670885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157" y="1949824"/>
            <a:ext cx="9287970" cy="4007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/>
              <a:t>http://www.mayoclinic.com/health/ards/DS00944</a:t>
            </a:r>
          </a:p>
          <a:p>
            <a:pPr>
              <a:buNone/>
            </a:pPr>
            <a:r>
              <a:rPr lang="en-US" sz="1200" dirty="0" smtClean="0"/>
              <a:t>http://www.emphysemafoundation.org/pulmonary-disease/57-copd.html </a:t>
            </a:r>
          </a:p>
          <a:p>
            <a:pPr>
              <a:buNone/>
            </a:pPr>
            <a:r>
              <a:rPr lang="en-US" sz="1200" dirty="0" err="1" smtClean="0"/>
              <a:t>http://www.rxlist.com/procalamine-side-effects-drug-center.htm</a:t>
            </a:r>
          </a:p>
          <a:p>
            <a:pPr>
              <a:buNone/>
            </a:pPr>
            <a:r>
              <a:rPr lang="en-US" sz="1200" dirty="0" smtClean="0"/>
              <a:t>http://www.todaysdietitian.com/newarchives/060210p8.shtml </a:t>
            </a:r>
          </a:p>
          <a:p>
            <a:pPr>
              <a:buNone/>
            </a:pPr>
            <a:r>
              <a:rPr lang="en-US" sz="1200" dirty="0" smtClean="0"/>
              <a:t>http://www.in.gov/fssa/files/aspiration_prevention_8.pdf. </a:t>
            </a:r>
          </a:p>
          <a:p>
            <a:pPr>
              <a:buNone/>
            </a:pPr>
            <a:r>
              <a:rPr lang="en-US" sz="1200" dirty="0" smtClean="0"/>
              <a:t>Medeiros, D., Wildman, R. (2009). “Advanced human nutrition.” Sudbury, MA: </a:t>
            </a:r>
            <a:r>
              <a:rPr lang="en-US" sz="1200" dirty="0" err="1" smtClean="0"/>
              <a:t>Joans</a:t>
            </a:r>
            <a:r>
              <a:rPr lang="en-US" sz="1200" dirty="0" smtClean="0"/>
              <a:t> and Bartlett Learning, LLC.</a:t>
            </a:r>
          </a:p>
          <a:p>
            <a:pPr>
              <a:buNone/>
            </a:pPr>
            <a:r>
              <a:rPr lang="en-US" sz="1200" dirty="0" err="1" smtClean="0"/>
              <a:t>Nelms</a:t>
            </a:r>
            <a:r>
              <a:rPr lang="en-US" sz="1200" dirty="0" smtClean="0"/>
              <a:t>, M., </a:t>
            </a:r>
            <a:r>
              <a:rPr lang="en-US" sz="1200" dirty="0" err="1" smtClean="0"/>
              <a:t>Sucher</a:t>
            </a:r>
            <a:r>
              <a:rPr lang="en-US" sz="1200" dirty="0" smtClean="0"/>
              <a:t>, K. (2011). “Nutrition therapy and </a:t>
            </a:r>
            <a:r>
              <a:rPr lang="en-US" sz="1200" dirty="0" err="1" smtClean="0"/>
              <a:t>pathophysiology</a:t>
            </a:r>
            <a:r>
              <a:rPr lang="en-US" sz="1200" dirty="0" smtClean="0"/>
              <a:t>.” Belmont, CA: Wadsworth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Learning. </a:t>
            </a:r>
          </a:p>
          <a:p>
            <a:pPr>
              <a:buNone/>
            </a:pPr>
            <a:r>
              <a:rPr lang="en-US" sz="1200" dirty="0" smtClean="0"/>
              <a:t>http://www.umm.edu/patiented/articlesintermittent_claudication_other_symptoms_of_peripheral_artery_disease_000102 </a:t>
            </a:r>
          </a:p>
          <a:p>
            <a:pPr>
              <a:buNone/>
            </a:pPr>
            <a:r>
              <a:rPr lang="en-US" sz="1200" dirty="0" smtClean="0"/>
              <a:t>http://</a:t>
            </a:r>
            <a:r>
              <a:rPr lang="en-US" sz="1200" dirty="0" err="1" smtClean="0"/>
              <a:t>dailymed.nlm.nih.gov/dailymed/drugInfo.cfm?id</a:t>
            </a:r>
            <a:r>
              <a:rPr lang="en-US" sz="1200" dirty="0" smtClean="0"/>
              <a:t>=66097 </a:t>
            </a:r>
          </a:p>
          <a:p>
            <a:pPr>
              <a:buNone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www.drugs.com/pro/procalamine.html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13515"/>
            <a:ext cx="7583488" cy="700421"/>
          </a:xfrm>
        </p:spPr>
        <p:txBody>
          <a:bodyPr/>
          <a:lstStyle/>
          <a:p>
            <a:pPr algn="ctr"/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Acute Respiratory Distress (ARDS)</a:t>
            </a:r>
          </a:p>
          <a:p>
            <a:pPr lvl="1"/>
            <a:r>
              <a:rPr lang="en-US" dirty="0" smtClean="0"/>
              <a:t>Occurs when fluid builds up in the alveoli in the lungs</a:t>
            </a:r>
          </a:p>
          <a:p>
            <a:pPr lvl="1"/>
            <a:r>
              <a:rPr lang="en-US" dirty="0" smtClean="0"/>
              <a:t>More fluid in the lungs means less oxygen can reach your bloodstream, depriving organs of the oxygen they need to function</a:t>
            </a:r>
          </a:p>
          <a:p>
            <a:pPr lvl="1"/>
            <a:r>
              <a:rPr lang="en-US" dirty="0" smtClean="0"/>
              <a:t>Primary symptom: Severe shortness of breath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66" y="4144582"/>
            <a:ext cx="34544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77440"/>
            <a:ext cx="7583488" cy="774262"/>
          </a:xfrm>
        </p:spPr>
        <p:txBody>
          <a:bodyPr/>
          <a:lstStyle/>
          <a:p>
            <a:pPr algn="ctr"/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COPD – Chronic Obstructive Pulmonary Disease</a:t>
            </a:r>
          </a:p>
          <a:p>
            <a:pPr lvl="1"/>
            <a:r>
              <a:rPr lang="en-US" dirty="0" smtClean="0"/>
              <a:t>A progressive disease in which airflow is limited or restricted</a:t>
            </a:r>
          </a:p>
          <a:p>
            <a:pPr lvl="1"/>
            <a:r>
              <a:rPr lang="en-US" dirty="0" smtClean="0"/>
              <a:t>Most times associated with emphysema (destruction of alveoli/lungs over time), bronchitis (inflammation of the lining of the bronchial tubes), or in rare cases, a genetic protein deficiency</a:t>
            </a:r>
          </a:p>
          <a:p>
            <a:pPr lvl="1"/>
            <a:r>
              <a:rPr lang="en-US" dirty="0" smtClean="0"/>
              <a:t>Primary risk factor: Smoking </a:t>
            </a:r>
          </a:p>
          <a:p>
            <a:pPr lvl="2"/>
            <a:r>
              <a:rPr lang="en-US" dirty="0" smtClean="0"/>
              <a:t>Mr. </a:t>
            </a:r>
            <a:r>
              <a:rPr lang="en-US" dirty="0" err="1" smtClean="0"/>
              <a:t>Hayato</a:t>
            </a:r>
            <a:r>
              <a:rPr lang="en-US" dirty="0" smtClean="0"/>
              <a:t> was diagnosed with emphysema more than</a:t>
            </a:r>
          </a:p>
          <a:p>
            <a:pPr lvl="2">
              <a:buNone/>
            </a:pPr>
            <a:r>
              <a:rPr lang="en-US" dirty="0" smtClean="0"/>
              <a:t>	10 years ago and has a long-standing history of COPD </a:t>
            </a:r>
          </a:p>
          <a:p>
            <a:pPr lvl="2">
              <a:buNone/>
            </a:pPr>
            <a:r>
              <a:rPr lang="en-US" dirty="0" smtClean="0"/>
              <a:t>	secondary to chronic tobacco use of 2 packs per </a:t>
            </a:r>
          </a:p>
          <a:p>
            <a:pPr lvl="2">
              <a:buNone/>
            </a:pPr>
            <a:r>
              <a:rPr lang="en-US" dirty="0" smtClean="0"/>
              <a:t>	day for 50 years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71" y="3429000"/>
            <a:ext cx="1477672" cy="298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4441"/>
            <a:ext cx="7583488" cy="818567"/>
          </a:xfrm>
        </p:spPr>
        <p:txBody>
          <a:bodyPr/>
          <a:lstStyle/>
          <a:p>
            <a:pPr algn="ctr"/>
            <a:r>
              <a:rPr lang="en-US" dirty="0" smtClean="0"/>
              <a:t>Etiology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1399"/>
          <a:stretch>
            <a:fillRect/>
          </a:stretch>
        </p:blipFill>
        <p:spPr>
          <a:xfrm>
            <a:off x="2032000" y="2203181"/>
            <a:ext cx="5080000" cy="3600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10352"/>
            <a:ext cx="7583488" cy="685653"/>
          </a:xfrm>
        </p:spPr>
        <p:txBody>
          <a:bodyPr/>
          <a:lstStyle/>
          <a:p>
            <a:pPr algn="ctr"/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Peripheral vascular disease with intermittent </a:t>
            </a:r>
            <a:r>
              <a:rPr lang="en-US" u="sng" dirty="0" err="1" smtClean="0"/>
              <a:t>claudication</a:t>
            </a:r>
            <a:endParaRPr lang="en-US" u="sng" dirty="0" smtClean="0"/>
          </a:p>
          <a:p>
            <a:pPr lvl="1"/>
            <a:r>
              <a:rPr lang="en-US" dirty="0" smtClean="0"/>
              <a:t>Peripheral vascular disease occurs when the arteries in the extremities become clogged with a fatty substance called plaque</a:t>
            </a:r>
          </a:p>
          <a:p>
            <a:pPr lvl="1"/>
            <a:r>
              <a:rPr lang="en-US" dirty="0" smtClean="0"/>
              <a:t>This plaque build up causes atherosclerosis in the arteries, obstructing blood flow </a:t>
            </a:r>
          </a:p>
          <a:p>
            <a:pPr lvl="1"/>
            <a:r>
              <a:rPr lang="en-US" dirty="0" smtClean="0"/>
              <a:t>The blocked arteries cause</a:t>
            </a:r>
          </a:p>
          <a:p>
            <a:pPr lvl="1">
              <a:buNone/>
            </a:pPr>
            <a:r>
              <a:rPr lang="en-US" dirty="0" err="1" smtClean="0"/>
              <a:t>claudication</a:t>
            </a:r>
            <a:r>
              <a:rPr lang="en-US" dirty="0" smtClean="0"/>
              <a:t> or “</a:t>
            </a:r>
            <a:r>
              <a:rPr lang="en-US" dirty="0" err="1" smtClean="0"/>
              <a:t>crampy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leg” when exercising, with pain</a:t>
            </a:r>
          </a:p>
          <a:p>
            <a:pPr lvl="1">
              <a:buNone/>
            </a:pPr>
            <a:r>
              <a:rPr lang="en-US" dirty="0" smtClean="0"/>
              <a:t>  	that comes and goes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371"/>
          <a:stretch>
            <a:fillRect/>
          </a:stretch>
        </p:blipFill>
        <p:spPr>
          <a:xfrm>
            <a:off x="5360149" y="3916516"/>
            <a:ext cx="3328149" cy="251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1" y="392895"/>
            <a:ext cx="7583488" cy="68518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Nutrition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Appetite: Fair but decreasing</a:t>
            </a:r>
          </a:p>
          <a:p>
            <a:r>
              <a:rPr lang="en-US" dirty="0" smtClean="0"/>
              <a:t>Largest meal: Breakfast</a:t>
            </a:r>
          </a:p>
          <a:p>
            <a:r>
              <a:rPr lang="en-US" dirty="0" smtClean="0"/>
              <a:t>Highest Weight: 135 lbs</a:t>
            </a:r>
          </a:p>
          <a:p>
            <a:r>
              <a:rPr lang="en-US" dirty="0" smtClean="0"/>
              <a:t>Current Weight: 122 lbs</a:t>
            </a:r>
          </a:p>
          <a:p>
            <a:r>
              <a:rPr lang="en-US" dirty="0" smtClean="0"/>
              <a:t>Height: 5’4” </a:t>
            </a:r>
          </a:p>
          <a:p>
            <a:r>
              <a:rPr lang="en-US" dirty="0" smtClean="0"/>
              <a:t>No previous nutrition 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BMI: 21.7 kg/m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%UBW: 90% </a:t>
            </a:r>
          </a:p>
          <a:p>
            <a:r>
              <a:rPr lang="en-US" dirty="0" smtClean="0"/>
              <a:t>IBW: 126 lbs</a:t>
            </a:r>
          </a:p>
          <a:p>
            <a:r>
              <a:rPr lang="en-US" dirty="0" smtClean="0"/>
              <a:t>%IBW: 97%</a:t>
            </a:r>
          </a:p>
          <a:p>
            <a:r>
              <a:rPr lang="en-US" dirty="0" smtClean="0"/>
              <a:t>Unintended Weight Loss</a:t>
            </a:r>
          </a:p>
          <a:p>
            <a:r>
              <a:rPr lang="en-US" dirty="0" smtClean="0"/>
              <a:t>Estimated REE needs: 1500 – 1600 </a:t>
            </a:r>
            <a:r>
              <a:rPr lang="en-US" dirty="0" err="1" smtClean="0"/>
              <a:t>kcals</a:t>
            </a:r>
            <a:endParaRPr lang="en-US" dirty="0" smtClean="0"/>
          </a:p>
          <a:p>
            <a:pPr lvl="1"/>
            <a:r>
              <a:rPr lang="en-US" dirty="0" smtClean="0"/>
              <a:t>80 - 83 grams protein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63" y="303769"/>
            <a:ext cx="7583488" cy="8743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 the Hospital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18634"/>
          </a:xfrm>
        </p:spPr>
        <p:txBody>
          <a:bodyPr>
            <a:normAutofit/>
          </a:bodyPr>
          <a:lstStyle/>
          <a:p>
            <a:r>
              <a:rPr lang="en-US" dirty="0" smtClean="0"/>
              <a:t>Chest tube inserted into left thorax with drainage under suction</a:t>
            </a:r>
          </a:p>
          <a:p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</a:p>
          <a:p>
            <a:r>
              <a:rPr lang="en-US" dirty="0" smtClean="0"/>
              <a:t>Placed on ventilation </a:t>
            </a:r>
          </a:p>
          <a:p>
            <a:pPr lvl="1"/>
            <a:r>
              <a:rPr lang="en-US" dirty="0" smtClean="0"/>
              <a:t>15 breaths/min with an FiO2 of 100%</a:t>
            </a:r>
          </a:p>
          <a:p>
            <a:pPr lvl="1"/>
            <a:r>
              <a:rPr lang="en-US" dirty="0" smtClean="0"/>
              <a:t>Positive end-expiratory pressure of 6</a:t>
            </a:r>
          </a:p>
          <a:p>
            <a:pPr lvl="1"/>
            <a:r>
              <a:rPr lang="en-US" dirty="0" smtClean="0"/>
              <a:t>Tidal volume of 700 </a:t>
            </a:r>
            <a:r>
              <a:rPr lang="en-US" dirty="0" err="1" smtClean="0"/>
              <a:t>mL</a:t>
            </a:r>
            <a:endParaRPr lang="en-US" dirty="0" smtClean="0"/>
          </a:p>
          <a:p>
            <a:r>
              <a:rPr lang="en-US" dirty="0" smtClean="0"/>
              <a:t>Daily chest radiographs (X-ray) and </a:t>
            </a:r>
            <a:r>
              <a:rPr lang="en-US" dirty="0" err="1" smtClean="0"/>
              <a:t>ABGs</a:t>
            </a:r>
            <a:r>
              <a:rPr lang="en-US" dirty="0" smtClean="0"/>
              <a:t> each A.M.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21" y="2401486"/>
            <a:ext cx="2975831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21744"/>
            <a:ext cx="7583488" cy="744726"/>
          </a:xfrm>
        </p:spPr>
        <p:txBody>
          <a:bodyPr/>
          <a:lstStyle/>
          <a:p>
            <a:pPr algn="ctr"/>
            <a:r>
              <a:rPr lang="en-US" dirty="0" smtClean="0"/>
              <a:t>Treatment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ABG, pulse </a:t>
            </a:r>
            <a:r>
              <a:rPr lang="en-US" dirty="0" err="1" smtClean="0"/>
              <a:t>oximetry</a:t>
            </a:r>
            <a:r>
              <a:rPr lang="en-US" dirty="0" smtClean="0"/>
              <a:t>, CBC, chemistry panel, UA (urinalysis)</a:t>
            </a:r>
          </a:p>
          <a:p>
            <a:r>
              <a:rPr lang="en-US" dirty="0" smtClean="0"/>
              <a:t>Chest X-ray, ECG, </a:t>
            </a:r>
            <a:r>
              <a:rPr lang="en-US" dirty="0" err="1" smtClean="0"/>
              <a:t>Proventil</a:t>
            </a:r>
            <a:endParaRPr lang="en-US" dirty="0" smtClean="0"/>
          </a:p>
          <a:p>
            <a:r>
              <a:rPr lang="en-US" dirty="0" smtClean="0"/>
              <a:t>IVF D5 ½ NS at TKO</a:t>
            </a:r>
          </a:p>
          <a:p>
            <a:r>
              <a:rPr lang="en-US" dirty="0" err="1" smtClean="0"/>
              <a:t>Spirogram</a:t>
            </a:r>
            <a:r>
              <a:rPr lang="en-US" dirty="0" smtClean="0"/>
              <a:t> post nebulizer </a:t>
            </a:r>
            <a:r>
              <a:rPr lang="en-US" dirty="0" err="1" smtClean="0"/>
              <a:t>tx</a:t>
            </a:r>
            <a:endParaRPr lang="en-US" dirty="0" smtClean="0"/>
          </a:p>
          <a:p>
            <a:r>
              <a:rPr lang="en-US" dirty="0" smtClean="0"/>
              <a:t>NPO</a:t>
            </a:r>
          </a:p>
          <a:p>
            <a:r>
              <a:rPr lang="en-US" dirty="0" smtClean="0"/>
              <a:t>Increased calorie needs (10-15%)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6200" b="1022"/>
          <a:stretch>
            <a:fillRect/>
          </a:stretch>
        </p:blipFill>
        <p:spPr>
          <a:xfrm>
            <a:off x="5913114" y="4352520"/>
            <a:ext cx="2739908" cy="22626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1430</TotalTime>
  <Words>895</Words>
  <Application>Microsoft Macintosh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COPD with Respiratory Failure</vt:lpstr>
      <vt:lpstr>Patient Background</vt:lpstr>
      <vt:lpstr>Etiology</vt:lpstr>
      <vt:lpstr>Etiology </vt:lpstr>
      <vt:lpstr>Etiology</vt:lpstr>
      <vt:lpstr>Etiology </vt:lpstr>
      <vt:lpstr>Nutrition History</vt:lpstr>
      <vt:lpstr>At the Hospital</vt:lpstr>
      <vt:lpstr>Treatment Plan</vt:lpstr>
      <vt:lpstr>Tube Feedings</vt:lpstr>
      <vt:lpstr>Tube Feedings</vt:lpstr>
      <vt:lpstr>Lab Values: Arterial Blood Gases (ABGs)</vt:lpstr>
      <vt:lpstr>  Medical Nutrition Therapy: Nutrition Diagnosis</vt:lpstr>
      <vt:lpstr>Medical Nutrition Therapy: Intervention</vt:lpstr>
      <vt:lpstr>Medical Nutrition Therapy: Monitor &amp; Evaluation</vt:lpstr>
      <vt:lpstr>Medical Nutrition Therapy: D/C Treatment for Mr. Hayato</vt:lpstr>
      <vt:lpstr>Medical Nutrition Therapy: D/C Treatment for Mr. Hayato</vt:lpstr>
      <vt:lpstr>Prognosis</vt:lpstr>
      <vt:lpstr>Question #1</vt:lpstr>
      <vt:lpstr>Question #2</vt:lpstr>
      <vt:lpstr>Question #3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 with Respiratory Failure</dc:title>
  <dc:creator>Jessica Leis</dc:creator>
  <cp:lastModifiedBy>Liz</cp:lastModifiedBy>
  <cp:revision>20</cp:revision>
  <dcterms:created xsi:type="dcterms:W3CDTF">2012-11-22T02:28:01Z</dcterms:created>
  <dcterms:modified xsi:type="dcterms:W3CDTF">2012-12-04T01:28:24Z</dcterms:modified>
</cp:coreProperties>
</file>